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6858000" cx="12192000"/>
  <p:notesSz cx="6858000" cy="9144000"/>
  <p:embeddedFontLst>
    <p:embeddedFont>
      <p:font typeface="Amatic SC"/>
      <p:regular r:id="rId56"/>
      <p:bold r:id="rId57"/>
    </p:embeddedFont>
    <p:embeddedFont>
      <p:font typeface="Roboto Mono"/>
      <p:regular r:id="rId58"/>
      <p:bold r:id="rId59"/>
      <p:italic r:id="rId60"/>
      <p:boldItalic r:id="rId61"/>
    </p:embeddedFont>
    <p:embeddedFont>
      <p:font typeface="Open Sans Light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  <p:embeddedFont>
      <p:font typeface="Roboto Mono Regular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MonoRegular-boldItalic.fntdata"/><Relationship Id="rId72" Type="http://schemas.openxmlformats.org/officeDocument/2006/relationships/font" Target="fonts/RobotoMonoRegular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MonoRegular-bold.fntdata"/><Relationship Id="rId70" Type="http://schemas.openxmlformats.org/officeDocument/2006/relationships/font" Target="fonts/RobotoMonoRegular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Light-regular.fntdata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6.xml"/><Relationship Id="rId64" Type="http://schemas.openxmlformats.org/officeDocument/2006/relationships/font" Target="fonts/OpenSansLight-italic.fntdata"/><Relationship Id="rId63" Type="http://schemas.openxmlformats.org/officeDocument/2006/relationships/font" Target="fonts/OpenSansLight-bold.fntdata"/><Relationship Id="rId22" Type="http://schemas.openxmlformats.org/officeDocument/2006/relationships/slide" Target="slides/slide18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7.xml"/><Relationship Id="rId65" Type="http://schemas.openxmlformats.org/officeDocument/2006/relationships/font" Target="fonts/OpenSansLight-boldItalic.fntdata"/><Relationship Id="rId24" Type="http://schemas.openxmlformats.org/officeDocument/2006/relationships/slide" Target="slides/slide20.xml"/><Relationship Id="rId68" Type="http://schemas.openxmlformats.org/officeDocument/2006/relationships/font" Target="fonts/OpenSans-italic.fntdata"/><Relationship Id="rId23" Type="http://schemas.openxmlformats.org/officeDocument/2006/relationships/slide" Target="slides/slide19.xml"/><Relationship Id="rId67" Type="http://schemas.openxmlformats.org/officeDocument/2006/relationships/font" Target="fonts/OpenSans-bold.fntdata"/><Relationship Id="rId60" Type="http://schemas.openxmlformats.org/officeDocument/2006/relationships/font" Target="fonts/RobotoMon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AmaticSC-bold.fntdata"/><Relationship Id="rId12" Type="http://schemas.openxmlformats.org/officeDocument/2006/relationships/slide" Target="slides/slide8.xml"/><Relationship Id="rId56" Type="http://schemas.openxmlformats.org/officeDocument/2006/relationships/font" Target="fonts/AmaticSC-regular.fntdata"/><Relationship Id="rId15" Type="http://schemas.openxmlformats.org/officeDocument/2006/relationships/slide" Target="slides/slide11.xml"/><Relationship Id="rId59" Type="http://schemas.openxmlformats.org/officeDocument/2006/relationships/font" Target="fonts/RobotoMono-bold.fntdata"/><Relationship Id="rId14" Type="http://schemas.openxmlformats.org/officeDocument/2006/relationships/slide" Target="slides/slide10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485bd0b8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485bd0b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2cf868e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2cf868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2cf868e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2cf868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2cf868e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2cf868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2cf868e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2cf868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42c45d72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42c45d7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2c45d72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2c45d7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2c45d72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2c45d7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5dd584f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5dd58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2cf868ed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2cf868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52cf868ed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52cf868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4ae9cfa9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4ae9cfa9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2cf868ed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2cf868e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2cf868e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2cf868e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52cf868ed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52cf868e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2cf868ed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2cf868e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52cf868ed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52cf868e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2cf868e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2cf868e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2cf868ed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2cf868e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2cf868ed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2cf868e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2d3f26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2d3f26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2d3f26f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2d3f26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52cf868e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52cf868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2d3f26f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2d3f26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2d3f26f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2d3f26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2d3f26f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2d3f26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2d3f26f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2d3f26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2d3f26f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52d3f26f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52d3f26f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52d3f26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52d3f26f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52d3f26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2d3f26f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2d3f26f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2d3f26f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2d3f26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2d3f26f5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2d3f26f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52cf868e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52cf868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52d3f26f5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52d3f26f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2d3f26f5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2d3f26f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2d3f26f5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2d3f26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2d3f26f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2d3f26f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52d3f26f5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52d3f26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2d3f26f5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2d3f26f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52d3f26f5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52d3f26f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2d3f26f5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52d3f26f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52d3f26f5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52d3f26f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52d3f26f5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52d3f26f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2cf868e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52cf868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52d3f26f5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52d3f26f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2d3f26f5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2d3f26f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2cf868e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2cf868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ae9cfa9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ae9cfa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2cf868e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2cf868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2cf868e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2cf868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zdny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slo na modrem">
  <p:cSld name="2_Záhlaví části">
    <p:bg>
      <p:bgPr>
        <a:solidFill>
          <a:srgbClr val="2D2E8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Regular"/>
              <a:buChar char="•"/>
              <a:defRPr i="0" sz="28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Regular"/>
              <a:buChar char="•"/>
              <a:defRPr i="0" sz="24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Regular"/>
              <a:buChar char="•"/>
              <a:defRPr i="0" sz="20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Regular"/>
              <a:buChar char="•"/>
              <a:defRPr i="0" sz="19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i="0" sz="16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i="0" sz="16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i="0" sz="16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i="0" sz="16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Regular"/>
              <a:buChar char="•"/>
              <a:defRPr i="0" sz="1600" u="none" cap="none" strike="noStrike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/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i="1" sz="2400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i="0" sz="58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0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18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0" sz="16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logoesfcrnatmavem.png"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75" y="551825"/>
            <a:ext cx="3003150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de.visualstudio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zchts.cz/bootstrap" TargetMode="External"/><Relationship Id="rId4" Type="http://schemas.openxmlformats.org/officeDocument/2006/relationships/hyperlink" Target="https://czchts.cz/bootstrap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BOOTSTRAP </a:t>
            </a:r>
            <a:r>
              <a:rPr lang="en-US"/>
              <a:t>5</a:t>
            </a:r>
            <a:endParaRPr sz="4800"/>
          </a:p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techniky RWD</a:t>
            </a:r>
            <a:endParaRPr sz="4800"/>
          </a:p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680575" y="1790400"/>
            <a:ext cx="10908000" cy="4205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flexibilní obrázky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CSS Media Query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responzivní grid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techniky RWD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Flexibilní obrázky</a:t>
            </a:r>
            <a:endParaRPr sz="4800"/>
          </a:p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obrázky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</a:rPr>
              <a:t>Velký obrázek na malém zařízení = problém.</a:t>
            </a:r>
            <a:br>
              <a:rPr lang="en-US" sz="3600">
                <a:solidFill>
                  <a:schemeClr val="accent1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Vše se musí přizpůsobovat.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Ideálně načítáme různé obrázky pro různá rozlišení/zařízení.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My dnes budeme kvůli zjednodušení pracovat pouze s jedním obrázkem pro všechny breakpointy.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750" y="3596250"/>
            <a:ext cx="1966725" cy="1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>
            <p:ph idx="4294967295" type="body"/>
          </p:nvPr>
        </p:nvSpPr>
        <p:spPr>
          <a:xfrm>
            <a:off x="8584550" y="2065650"/>
            <a:ext cx="3281400" cy="1530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Velký obrázek</a:t>
            </a:r>
            <a:br>
              <a:rPr b="1" lang="en-US" sz="3000">
                <a:solidFill>
                  <a:srgbClr val="000000"/>
                </a:solidFill>
              </a:rPr>
            </a:br>
            <a:r>
              <a:rPr b="1" lang="en-US" sz="3000">
                <a:solidFill>
                  <a:srgbClr val="000000"/>
                </a:solidFill>
              </a:rPr>
              <a:t>na PC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750" y="3596250"/>
            <a:ext cx="2079906" cy="19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>
            <p:ph idx="4294967295" type="body"/>
          </p:nvPr>
        </p:nvSpPr>
        <p:spPr>
          <a:xfrm>
            <a:off x="8584550" y="2065650"/>
            <a:ext cx="3281400" cy="1530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Velký obrázek</a:t>
            </a:r>
            <a:br>
              <a:rPr b="1" lang="en-US" sz="3000">
                <a:solidFill>
                  <a:srgbClr val="000000"/>
                </a:solidFill>
              </a:rPr>
            </a:br>
            <a:r>
              <a:rPr b="1" lang="en-US" sz="3000">
                <a:solidFill>
                  <a:srgbClr val="000000"/>
                </a:solidFill>
              </a:rPr>
              <a:t>na mobilu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3759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750" y="3875150"/>
            <a:ext cx="1966725" cy="1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idx="4294967295" type="body"/>
          </p:nvPr>
        </p:nvSpPr>
        <p:spPr>
          <a:xfrm>
            <a:off x="8137263" y="1507850"/>
            <a:ext cx="4109700" cy="1530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Responzivní</a:t>
            </a:r>
            <a:br>
              <a:rPr b="1" lang="en-US" sz="3000">
                <a:solidFill>
                  <a:srgbClr val="000000"/>
                </a:solidFill>
              </a:rPr>
            </a:br>
            <a:r>
              <a:rPr b="1" lang="en-US" sz="3000">
                <a:solidFill>
                  <a:srgbClr val="000000"/>
                </a:solidFill>
              </a:rPr>
              <a:t>(flexibilní / fluidní)</a:t>
            </a:r>
            <a:br>
              <a:rPr b="1" lang="en-US" sz="3000">
                <a:solidFill>
                  <a:srgbClr val="000000"/>
                </a:solidFill>
              </a:rPr>
            </a:br>
            <a:r>
              <a:rPr b="1" lang="en-US" sz="3000">
                <a:solidFill>
                  <a:srgbClr val="000000"/>
                </a:solidFill>
              </a:rPr>
              <a:t>obrázek</a:t>
            </a:r>
            <a:br>
              <a:rPr b="1" lang="en-US" sz="3000">
                <a:solidFill>
                  <a:srgbClr val="000000"/>
                </a:solidFill>
              </a:rPr>
            </a:br>
            <a:r>
              <a:rPr b="1" lang="en-US" sz="3000">
                <a:solidFill>
                  <a:srgbClr val="000000"/>
                </a:solidFill>
              </a:rPr>
              <a:t>na mobilu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Flexibilní obrázky v CSS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322784" y="2004196"/>
            <a:ext cx="9606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width: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 100%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>
            <a:off x="1079719" y="1946572"/>
            <a:ext cx="0" cy="2967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/>
        </p:nvSpPr>
        <p:spPr>
          <a:xfrm rot="-5400000">
            <a:off x="471375" y="1858736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96905" y="5470834"/>
            <a:ext cx="10347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</a:rPr>
              <a:t>Lze použít i</a:t>
            </a:r>
            <a:r>
              <a:rPr lang="en-US" sz="1800">
                <a:solidFill>
                  <a:srgbClr val="999999"/>
                </a:solidFill>
              </a:rPr>
              <a:t> </a:t>
            </a:r>
            <a:r>
              <a:rPr b="1" lang="en-US" sz="1800">
                <a:solidFill>
                  <a:srgbClr val="999999"/>
                </a:solidFill>
              </a:rPr>
              <a:t>max-width</a:t>
            </a:r>
            <a:r>
              <a:rPr lang="en-US" sz="1800">
                <a:solidFill>
                  <a:srgbClr val="999999"/>
                </a:solidFill>
              </a:rPr>
              <a:t>, záleží na záměru autora stránky.</a:t>
            </a:r>
            <a:endParaRPr b="1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CSS Media Query</a:t>
            </a:r>
            <a:endParaRPr sz="4800"/>
          </a:p>
        </p:txBody>
      </p:sp>
      <p:sp>
        <p:nvSpPr>
          <p:cNvPr id="155" name="Google Shape;155;p30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Technika 2 - CSS Media Query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</a:rPr>
              <a:t>Nejčastěji reagujeme na šířku okna prohlížeče / zařízení.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(ale existuje mnoho dalších vlastností)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603750" y="1560075"/>
            <a:ext cx="10984500" cy="4383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Budeme používat editor VS Code.</a:t>
            </a:r>
            <a:endParaRPr sz="3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Stáhni si ho na adrese: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https://code.visualstudio.com/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Editor VS Code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Technika 2 - CSS Media Query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1322784" y="2004196"/>
            <a:ext cx="9606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@media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min-width: 800px</a:t>
            </a: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/* css styly */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6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8" name="Google Shape;168;p32"/>
          <p:cNvCxnSpPr/>
          <p:nvPr/>
        </p:nvCxnSpPr>
        <p:spPr>
          <a:xfrm>
            <a:off x="1079719" y="1946572"/>
            <a:ext cx="0" cy="2967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2"/>
          <p:cNvSpPr txBox="1"/>
          <p:nvPr/>
        </p:nvSpPr>
        <p:spPr>
          <a:xfrm rot="-5400000">
            <a:off x="471375" y="1858736"/>
            <a:ext cx="875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696905" y="5470834"/>
            <a:ext cx="10347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9999"/>
                </a:solidFill>
              </a:rPr>
              <a:t>Nejčastěji: </a:t>
            </a:r>
            <a:r>
              <a:rPr b="1" lang="en-US" sz="1800">
                <a:solidFill>
                  <a:srgbClr val="999999"/>
                </a:solidFill>
              </a:rPr>
              <a:t>min-width</a:t>
            </a:r>
            <a:r>
              <a:rPr lang="en-US" sz="1800">
                <a:solidFill>
                  <a:srgbClr val="999999"/>
                </a:solidFill>
              </a:rPr>
              <a:t> nebo </a:t>
            </a:r>
            <a:r>
              <a:rPr b="1" lang="en-US" sz="1800">
                <a:solidFill>
                  <a:srgbClr val="999999"/>
                </a:solidFill>
              </a:rPr>
              <a:t>max-width</a:t>
            </a:r>
            <a:r>
              <a:rPr lang="en-US" sz="1800">
                <a:solidFill>
                  <a:srgbClr val="999999"/>
                </a:solidFill>
              </a:rPr>
              <a:t>, lze kombinovat pomocí</a:t>
            </a:r>
            <a:r>
              <a:rPr b="1" lang="en-US" sz="1800">
                <a:solidFill>
                  <a:srgbClr val="999999"/>
                </a:solidFill>
              </a:rPr>
              <a:t> and</a:t>
            </a:r>
            <a:endParaRPr b="1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 sz="4800"/>
          </a:p>
        </p:txBody>
      </p:sp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lt1"/>
                </a:solidFill>
              </a:rPr>
              <a:t>Media Query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Breakpoint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Hodnotě uvnitř v media query říkáme breakpoint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Doslova místo, kde se “láme” layout</a:t>
            </a:r>
            <a:br>
              <a:rPr lang="en-US" sz="3000"/>
            </a:br>
            <a:r>
              <a:rPr lang="en-US" sz="3000"/>
              <a:t>(stránka mění své rozložení)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Responzivní grid</a:t>
            </a:r>
            <a:endParaRPr sz="4800"/>
          </a:p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“mřížka”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Technika 3 - Responzivní grid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bloky na stránce skládáme na tuto mřížku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umožňuje rychle tvořit variabilní layouty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lze definovat různá rozložení pro různá zařízení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napsat vlastní řešení vyžaduje dobrou znalost CSS, a proto...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 sz="4800"/>
          </a:p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sada CSS stylů, která usnadňuje tvorbu webu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stačí použít, nemusíme psát (moc) vlastní CSS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nemusíme “umět CSS” </a:t>
            </a:r>
            <a:r>
              <a:rPr lang="en-US" sz="3000">
                <a:solidFill>
                  <a:srgbClr val="888888"/>
                </a:solidFill>
              </a:rPr>
              <a:t>(diskutabilní)</a:t>
            </a:r>
            <a:endParaRPr sz="3000">
              <a:solidFill>
                <a:srgbClr val="888888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základem skoro každého CSS frameworku je grid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frameworky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Bootstrap</a:t>
            </a:r>
            <a:endParaRPr sz="4800"/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Foundation</a:t>
            </a:r>
            <a:endParaRPr sz="40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Char char="•"/>
            </a:pPr>
            <a:r>
              <a:rPr lang="en-US" sz="3600">
                <a:solidFill>
                  <a:srgbClr val="595959"/>
                </a:solidFill>
              </a:rPr>
              <a:t>Bulma</a:t>
            </a:r>
            <a:endParaRPr sz="3600">
              <a:solidFill>
                <a:srgbClr val="595959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0"/>
              <a:buChar char="•"/>
            </a:pPr>
            <a:r>
              <a:rPr lang="en-US" sz="3000">
                <a:solidFill>
                  <a:srgbClr val="888888"/>
                </a:solidFill>
              </a:rPr>
              <a:t>Semantic UI</a:t>
            </a:r>
            <a:endParaRPr sz="3000">
              <a:solidFill>
                <a:srgbClr val="888888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400"/>
              <a:buChar char="•"/>
            </a:pPr>
            <a:r>
              <a:rPr lang="en-US" sz="2400">
                <a:solidFill>
                  <a:srgbClr val="D5D5D5"/>
                </a:solidFill>
              </a:rPr>
              <a:t>a spoooooouuuusta dalších...</a:t>
            </a:r>
            <a:endParaRPr sz="2400">
              <a:solidFill>
                <a:srgbClr val="D5D5D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5</a:t>
            </a:r>
            <a:endParaRPr sz="4800"/>
          </a:p>
        </p:txBody>
      </p:sp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(nyní v beta verzi, ale již dobře použitelná)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4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604275" y="1790400"/>
            <a:ext cx="10984500" cy="4205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1"/>
                </a:solidFill>
              </a:rPr>
              <a:t>getbootstrap.com</a:t>
            </a:r>
            <a:endParaRPr sz="7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stažení, dokumentace, příklady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dokumentaci otevřít do záložky a nezavírat, budeme potřebovat po celý workshop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04275" y="1497250"/>
            <a:ext cx="10984500" cy="449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Stáhni si  </a:t>
            </a:r>
            <a:r>
              <a:rPr b="1" lang="en-US" sz="3600"/>
              <a:t>.zip</a:t>
            </a:r>
            <a:r>
              <a:rPr lang="en-US" sz="3600"/>
              <a:t> archiv a </a:t>
            </a:r>
            <a:r>
              <a:rPr b="1" lang="en-US" sz="3600"/>
              <a:t>rozbal</a:t>
            </a:r>
            <a:r>
              <a:rPr lang="en-US" sz="3600"/>
              <a:t> ho u sebe na počítači do složky.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czchts.cz/bootstrap</a:t>
            </a:r>
            <a:endParaRPr sz="3600"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Podklady pro workshop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 sz="4800"/>
          </a:p>
        </p:txBody>
      </p:sp>
      <p:sp>
        <p:nvSpPr>
          <p:cNvPr id="230" name="Google Shape;230;p42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Bootstrap Grid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Základní struktura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1527329" y="1347100"/>
            <a:ext cx="37485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	  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		   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		   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col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		    ...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&lt;/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7" name="Google Shape;237;p43"/>
          <p:cNvCxnSpPr/>
          <p:nvPr/>
        </p:nvCxnSpPr>
        <p:spPr>
          <a:xfrm>
            <a:off x="1130603" y="1489228"/>
            <a:ext cx="0" cy="52887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43"/>
          <p:cNvSpPr txBox="1"/>
          <p:nvPr/>
        </p:nvSpPr>
        <p:spPr>
          <a:xfrm rot="-5400000">
            <a:off x="333975" y="1515051"/>
            <a:ext cx="12159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5727225" y="1560075"/>
            <a:ext cx="6072600" cy="2764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 txBox="1"/>
          <p:nvPr/>
        </p:nvSpPr>
        <p:spPr>
          <a:xfrm>
            <a:off x="5727225" y="118842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Container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1" name="Google Shape;241;p43"/>
          <p:cNvSpPr/>
          <p:nvPr/>
        </p:nvSpPr>
        <p:spPr>
          <a:xfrm>
            <a:off x="6386850" y="2083575"/>
            <a:ext cx="4805700" cy="183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 txBox="1"/>
          <p:nvPr/>
        </p:nvSpPr>
        <p:spPr>
          <a:xfrm>
            <a:off x="6386850" y="1706775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Row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6575300" y="2334850"/>
            <a:ext cx="2099700" cy="135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8868275" y="2334850"/>
            <a:ext cx="2099700" cy="135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 txBox="1"/>
          <p:nvPr/>
        </p:nvSpPr>
        <p:spPr>
          <a:xfrm>
            <a:off x="6643950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8963675" y="2414100"/>
            <a:ext cx="1047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47" name="Google Shape;247;p43"/>
          <p:cNvCxnSpPr/>
          <p:nvPr/>
        </p:nvCxnSpPr>
        <p:spPr>
          <a:xfrm rot="10800000">
            <a:off x="5748025" y="5256050"/>
            <a:ext cx="9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43"/>
          <p:cNvSpPr txBox="1"/>
          <p:nvPr/>
        </p:nvSpPr>
        <p:spPr>
          <a:xfrm>
            <a:off x="6952225" y="4868650"/>
            <a:ext cx="48057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Pro názornost jsou použité pseudoznačky, které nejsou součástí normálního HTML. </a:t>
            </a:r>
            <a:b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&lt;container&gt;  →  &lt;div class=”container”&gt;, apod.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”container”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celý grid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každý řádek musí být uvnitř kontejneru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dva typy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604275" y="1853225"/>
            <a:ext cx="10984500" cy="4143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b="1" sz="3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zabírá pouze určitou šířku stránky (nastavenou Bootstrapem), vlevo a vpravo jsou mezery od okraje stránky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Typy kontejneru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container-fluid</a:t>
            </a:r>
            <a:endParaRPr b="1" sz="3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je od kraje do kraje přes celou šířku stránky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DEMO</a:t>
            </a:r>
            <a:endParaRPr b="1" sz="4800"/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Container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Řádek - row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”row”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řádek, horizontální sekce na stránce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vždy uvnitř .container nebo .container-fluid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obaluje sloupce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“Není vidět”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</a:t>
            </a:r>
            <a:r>
              <a:rPr lang="en-US"/>
              <a:t>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Sloupce - col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”col-7”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Sloupec, vertikální sekce na stránce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Rozdělí se rovnoměrně uvnitř řádku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Nebo lze nastavit na konkrétní šířku v konkrétním breakpointu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604275" y="1874175"/>
            <a:ext cx="10984500" cy="412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XX dosadíme název breakpointu:</a:t>
            </a:r>
            <a:endParaRPr sz="30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(xs) - extra small, mobil - “xs” se neuvádí, jen col-YY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sm </a:t>
            </a:r>
            <a:r>
              <a:rPr lang="en-US" sz="2400"/>
              <a:t>- small, tablet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md </a:t>
            </a:r>
            <a:r>
              <a:rPr lang="en-US" sz="2400"/>
              <a:t>- medium, desktop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lg </a:t>
            </a:r>
            <a:r>
              <a:rPr lang="en-US" sz="2400"/>
              <a:t>- large, desktop+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xl </a:t>
            </a:r>
            <a:r>
              <a:rPr lang="en-US" sz="2400"/>
              <a:t>- extra large, TV, projektor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Mobily vyhrávají</a:t>
            </a:r>
            <a:endParaRPr/>
          </a:p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Proč už web na počítači není nejdůležitější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604275" y="1884650"/>
            <a:ext cx="10984500" cy="4111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XX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YY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/>
              <a:t>Za YY dosadíme šířku sloupce 1-12</a:t>
            </a:r>
            <a:r>
              <a:rPr lang="en-US" sz="3000"/>
              <a:t>:</a:t>
            </a:r>
            <a:endParaRPr sz="30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 = polovina stránky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4 = třetina stránky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= čtvrtina stránky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atd.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604275" y="1905575"/>
            <a:ext cx="10984500" cy="4090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mobilu (xs) bude sloupec zabírat polovinu šířky dostupného prostoru (6 sloupců z 12)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14" name="Google Shape;314;p54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tabletu (sm) bude sloupec zabírat třetinu šířky dostupného prostoru (4/12)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Určení šířky sloupce pro breakpoint</a:t>
            </a:r>
            <a:endParaRPr/>
          </a:p>
        </p:txBody>
      </p:sp>
      <p:sp>
        <p:nvSpPr>
          <p:cNvPr id="320" name="Google Shape;320;p55"/>
          <p:cNvSpPr txBox="1"/>
          <p:nvPr>
            <p:ph idx="1" type="body"/>
          </p:nvPr>
        </p:nvSpPr>
        <p:spPr>
          <a:xfrm>
            <a:off x="604275" y="1895100"/>
            <a:ext cx="10984500" cy="4101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 class=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”col-</a:t>
            </a:r>
            <a:r>
              <a:rPr lang="en-US" sz="4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md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4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4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US" sz="44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/div</a:t>
            </a:r>
            <a:r>
              <a:rPr lang="en-US" sz="44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Na počítači (md) bude sloupec zabírat čtvrtinu šířky dostupného prostoru (3/12)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1079775" y="474600"/>
            <a:ext cx="10029300" cy="14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Úkol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6" name="Google Shape;326;p56"/>
          <p:cNvSpPr txBox="1"/>
          <p:nvPr>
            <p:ph idx="4294967295" type="body"/>
          </p:nvPr>
        </p:nvSpPr>
        <p:spPr>
          <a:xfrm>
            <a:off x="964650" y="1896000"/>
            <a:ext cx="10377600" cy="4526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Nastav 2 a 3 sloupce vedle sebe podle zadání v HTML souboru.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Nezapomeň, že sloupce (</a:t>
            </a:r>
            <a:r>
              <a:rPr lang="en-US" sz="3000">
                <a:solidFill>
                  <a:schemeClr val="lt1"/>
                </a:solidFill>
              </a:rPr>
              <a:t>col</a:t>
            </a:r>
            <a:r>
              <a:rPr lang="en-US" sz="3000">
                <a:solidFill>
                  <a:schemeClr val="lt1"/>
                </a:solidFill>
              </a:rPr>
              <a:t>) musí být uvnitř řádku (row) a ten uvnitř kontejneru (container </a:t>
            </a:r>
            <a:r>
              <a:rPr i="1" lang="en-US" sz="3000">
                <a:solidFill>
                  <a:schemeClr val="lt1"/>
                </a:solidFill>
              </a:rPr>
              <a:t>nebo</a:t>
            </a:r>
            <a:r>
              <a:rPr lang="en-US" sz="3000">
                <a:solidFill>
                  <a:schemeClr val="lt1"/>
                </a:solidFill>
              </a:rPr>
              <a:t> container-fluid).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000"/>
              <a:buChar char="•"/>
            </a:pPr>
            <a:r>
              <a:rPr lang="en-US" sz="3000">
                <a:solidFill>
                  <a:schemeClr val="lt1"/>
                </a:solidFill>
              </a:rPr>
              <a:t>Otevři v editoru složku </a:t>
            </a:r>
            <a:r>
              <a:rPr lang="en-US" sz="3000">
                <a:solidFill>
                  <a:schemeClr val="lt1"/>
                </a:solidFill>
              </a:rPr>
              <a:t>Příklady</a:t>
            </a:r>
            <a:r>
              <a:rPr lang="en-US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 sz="4800"/>
          </a:p>
        </p:txBody>
      </p:sp>
      <p:sp>
        <p:nvSpPr>
          <p:cNvPr id="332" name="Google Shape;332;p57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určeného breakpointu platí pro všechno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Hodnoty se “dědí” směrem nahoru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Sloupce bez definované šířky se rozdělí rovnoměrně uvnitř řádku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Stacking columns - sloupce s šířkou 12 jsou pod sebou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58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 přístup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Šířka sloupce může být variabilní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Sloupec může mít jinou šířku pro každý breakpoint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Hlavní výhoda RWD = jiný layout pro každý breakpoint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4" name="Google Shape;344;p59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Variabilní sloupce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0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col-sm-4 col-md-3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&lt;!-- 1/2 mobil, 1/3 tablet, 1/4 pc --&gt;</a:t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0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1" name="Google Shape;351;p60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60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Nemusíme definovat šířku pro každý breakpoint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Pokud není explicitně řečeno jinak, je šířka stejná jako u předchozího breakpointu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8" name="Google Shape;358;p6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Šířka sloupce se dědí směrem nahoru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Neustále roste podíl mobilů na: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Počtu navštívených stránek 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Času stráveném na webu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000000"/>
                </a:solidFill>
              </a:rPr>
              <a:t>Dle různých zdrojů se dnes uvádí i více než 50% podíl.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Je to stále rostoucí tendence.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Mobily vyhrávají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Jinak široký sloupec dle zařízení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62"/>
          <p:cNvSpPr txBox="1"/>
          <p:nvPr/>
        </p:nvSpPr>
        <p:spPr>
          <a:xfrm>
            <a:off x="1600877" y="1620650"/>
            <a:ext cx="97050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class="</a:t>
            </a:r>
            <a:r>
              <a:rPr lang="en-US" sz="36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col-6 col-lg-4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&lt;!-- “chybí” sm, md, xl --&gt;</a:t>
            </a:r>
            <a:endParaRPr sz="3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en-US" sz="3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en-US" sz="3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5" name="Google Shape;365;p62"/>
          <p:cNvCxnSpPr/>
          <p:nvPr/>
        </p:nvCxnSpPr>
        <p:spPr>
          <a:xfrm>
            <a:off x="1172544" y="1774118"/>
            <a:ext cx="0" cy="41508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62"/>
          <p:cNvSpPr txBox="1"/>
          <p:nvPr/>
        </p:nvSpPr>
        <p:spPr>
          <a:xfrm rot="-5400000">
            <a:off x="312375" y="1802048"/>
            <a:ext cx="13128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title"/>
          </p:nvPr>
        </p:nvSpPr>
        <p:spPr>
          <a:xfrm>
            <a:off x="1079775" y="2597550"/>
            <a:ext cx="10029300" cy="14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Open Sans Light"/>
                <a:ea typeface="Open Sans Light"/>
                <a:cs typeface="Open Sans Light"/>
                <a:sym typeface="Open Sans Light"/>
              </a:rPr>
              <a:t>Práce na projektu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Responzivní webdesign</a:t>
            </a:r>
            <a:endParaRPr sz="4800"/>
          </a:p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zkráceně RWD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Cílem RWD je: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accent1"/>
                </a:solidFill>
              </a:rPr>
              <a:t>Zajistit optimální uživatelskou zkušenost na mnoha různých zařízeních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(obsah, navigace, ...)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RWD?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solidFill>
                  <a:srgbClr val="000000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Upravuje svoje rozložení a obsah podle prostředí, ve kterém je prohlížena.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Nejčastěji přizpůsobujeme podle velikosti dostupné zobrazovací plochy, ale lze i podle mnoha dalších kritérií (landscape, color/monochrome, print, tv, handheld, atd.).</a:t>
            </a:r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Stránka se přizpůsobuje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solidFill>
                  <a:srgbClr val="000000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Mobile first přístup</a:t>
            </a:r>
            <a:endParaRPr sz="3600">
              <a:solidFill>
                <a:schemeClr val="accen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Výchozí je rozložení pro malá mobilní zařízení.</a:t>
            </a:r>
            <a:endParaRPr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Progresivně vylepšujeme pro tablety a počítače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(a pro dostupné podporované technologie).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</p:spPr>
        <p:txBody>
          <a:bodyPr anchorCtr="0" anchor="t" bIns="12000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first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